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26/01/1441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26/01/1441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26/01/1441</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747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4839"/>
            <a:ext cx="13652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44983" y="2803721"/>
            <a:ext cx="7128792" cy="1200329"/>
          </a:xfrm>
          <a:prstGeom prst="rect">
            <a:avLst/>
          </a:prstGeom>
        </p:spPr>
        <p:txBody>
          <a:bodyPr wrap="square">
            <a:spAutoFit/>
          </a:bodyPr>
          <a:lstStyle/>
          <a:p>
            <a:pPr lvl="0" algn="ctr"/>
            <a:r>
              <a:rPr lang="en-US" sz="3600" b="1" dirty="0" smtClean="0">
                <a:solidFill>
                  <a:srgbClr val="FFFF00"/>
                </a:solidFill>
              </a:rPr>
              <a:t>Dr. </a:t>
            </a:r>
            <a:r>
              <a:rPr lang="en-US" sz="3600" b="1" dirty="0" err="1" smtClean="0">
                <a:solidFill>
                  <a:srgbClr val="FFFF00"/>
                </a:solidFill>
              </a:rPr>
              <a:t>Hiba</a:t>
            </a:r>
            <a:r>
              <a:rPr lang="en-US" sz="3600" b="1" dirty="0" smtClean="0">
                <a:solidFill>
                  <a:srgbClr val="FFFF00"/>
                </a:solidFill>
              </a:rPr>
              <a:t> </a:t>
            </a:r>
            <a:r>
              <a:rPr lang="en-US" sz="3600" b="1" dirty="0" err="1" smtClean="0">
                <a:solidFill>
                  <a:srgbClr val="FFFF00"/>
                </a:solidFill>
              </a:rPr>
              <a:t>Shakir</a:t>
            </a:r>
            <a:r>
              <a:rPr lang="en-US" sz="3600" b="1" dirty="0" smtClean="0">
                <a:solidFill>
                  <a:srgbClr val="FFFF00"/>
                </a:solidFill>
              </a:rPr>
              <a:t> Ahmed</a:t>
            </a:r>
          </a:p>
          <a:p>
            <a:pPr lvl="0" algn="ctr"/>
            <a:r>
              <a:rPr lang="en-US" sz="3600" b="1" dirty="0" smtClean="0">
                <a:solidFill>
                  <a:srgbClr val="FFFF00"/>
                </a:solidFill>
              </a:rPr>
              <a:t>Microbiology / </a:t>
            </a:r>
            <a:r>
              <a:rPr lang="en-US" sz="3600" b="1" dirty="0">
                <a:solidFill>
                  <a:srgbClr val="FFFF00"/>
                </a:solidFill>
              </a:rPr>
              <a:t>C</a:t>
            </a:r>
            <a:r>
              <a:rPr lang="en-US" sz="3600" b="1" dirty="0" smtClean="0">
                <a:solidFill>
                  <a:srgbClr val="FFFF00"/>
                </a:solidFill>
              </a:rPr>
              <a:t>linical Immunology</a:t>
            </a:r>
            <a:endParaRPr lang="ar-IQ" sz="3600" b="1" dirty="0">
              <a:solidFill>
                <a:srgbClr val="FFFF00"/>
              </a:solidFill>
            </a:endParaRPr>
          </a:p>
        </p:txBody>
      </p:sp>
    </p:spTree>
    <p:extLst>
      <p:ext uri="{BB962C8B-B14F-4D97-AF65-F5344CB8AC3E}">
        <p14:creationId xmlns:p14="http://schemas.microsoft.com/office/powerpoint/2010/main" val="333913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620688"/>
            <a:ext cx="6781800" cy="1008112"/>
          </a:xfrm>
        </p:spPr>
        <p:txBody>
          <a:bodyPr>
            <a:normAutofit fontScale="90000"/>
          </a:bodyPr>
          <a:lstStyle/>
          <a:p>
            <a:pPr algn="ctr" rtl="0">
              <a:lnSpc>
                <a:spcPct val="115000"/>
              </a:lnSpc>
              <a:spcAft>
                <a:spcPts val="1000"/>
              </a:spcAft>
            </a:pPr>
            <a:r>
              <a:rPr lang="en-US" dirty="0" err="1">
                <a:latin typeface="Times New Roman"/>
                <a:ea typeface="Calibri"/>
                <a:cs typeface="Arial"/>
              </a:rPr>
              <a:t>Virion</a:t>
            </a:r>
            <a:r>
              <a:rPr lang="en-US" dirty="0">
                <a:latin typeface="Times New Roman"/>
                <a:ea typeface="Calibri"/>
                <a:cs typeface="Arial"/>
              </a:rPr>
              <a:t> of </a:t>
            </a:r>
            <a:r>
              <a:rPr lang="en-US" dirty="0" smtClean="0">
                <a:latin typeface="Times New Roman"/>
                <a:ea typeface="Calibri"/>
                <a:cs typeface="Arial"/>
              </a:rPr>
              <a:t>CMV</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1950" y="1772816"/>
            <a:ext cx="6611102" cy="429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27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839544"/>
          </a:xfrm>
        </p:spPr>
        <p:txBody>
          <a:bodyPr>
            <a:normAutofit fontScale="92500" lnSpcReduction="20000"/>
          </a:bodyPr>
          <a:lstStyle/>
          <a:p>
            <a:pPr marL="0" indent="0" algn="just" rtl="0">
              <a:lnSpc>
                <a:spcPct val="115000"/>
              </a:lnSpc>
              <a:spcAft>
                <a:spcPts val="1000"/>
              </a:spcAft>
              <a:buNone/>
            </a:pPr>
            <a:r>
              <a:rPr lang="en-US" b="1" dirty="0" smtClean="0">
                <a:solidFill>
                  <a:srgbClr val="00B050"/>
                </a:solidFill>
                <a:ea typeface="Calibri"/>
                <a:cs typeface="Arial"/>
              </a:rPr>
              <a:t>Laboratory </a:t>
            </a:r>
            <a:r>
              <a:rPr lang="en-US" b="1" dirty="0">
                <a:solidFill>
                  <a:srgbClr val="00B050"/>
                </a:solidFill>
                <a:ea typeface="Calibri"/>
                <a:cs typeface="Arial"/>
              </a:rPr>
              <a:t>Diagnosis</a:t>
            </a:r>
            <a:endParaRPr lang="en-US" sz="1800" b="1" dirty="0">
              <a:solidFill>
                <a:srgbClr val="00B050"/>
              </a:solidFill>
              <a:latin typeface="Calibri"/>
              <a:ea typeface="Calibri"/>
              <a:cs typeface="Arial"/>
            </a:endParaRPr>
          </a:p>
          <a:p>
            <a:pPr algn="just" rtl="0">
              <a:lnSpc>
                <a:spcPct val="115000"/>
              </a:lnSpc>
              <a:spcAft>
                <a:spcPts val="1000"/>
              </a:spcAft>
              <a:buFont typeface="Wingdings" pitchFamily="2" charset="2"/>
              <a:buChar char="§"/>
            </a:pPr>
            <a:r>
              <a:rPr lang="en-US" dirty="0">
                <a:solidFill>
                  <a:srgbClr val="00B050"/>
                </a:solidFill>
                <a:ea typeface="Calibri"/>
                <a:cs typeface="Arial"/>
              </a:rPr>
              <a:t>A- PCR &amp; Antigen detection assay</a:t>
            </a:r>
            <a:r>
              <a:rPr lang="ar-IQ" dirty="0">
                <a:solidFill>
                  <a:srgbClr val="00B050"/>
                </a:solidFill>
                <a:latin typeface="Calibri"/>
                <a:ea typeface="Calibri"/>
              </a:rPr>
              <a:t> :</a:t>
            </a:r>
            <a:endParaRPr lang="en-US" sz="1800" dirty="0">
              <a:solidFill>
                <a:srgbClr val="00B050"/>
              </a:solidFill>
              <a:latin typeface="Calibri"/>
              <a:ea typeface="Calibri"/>
              <a:cs typeface="Arial"/>
            </a:endParaRPr>
          </a:p>
          <a:p>
            <a:pPr marL="0" indent="0" algn="just" rtl="0">
              <a:lnSpc>
                <a:spcPct val="115000"/>
              </a:lnSpc>
              <a:spcAft>
                <a:spcPts val="1000"/>
              </a:spcAft>
              <a:buNone/>
            </a:pPr>
            <a:r>
              <a:rPr lang="en-US" dirty="0">
                <a:ea typeface="Calibri"/>
                <a:cs typeface="Arial"/>
              </a:rPr>
              <a:t>PCR assay are designed to detect replicating virus , blood and urine are most commonly tested , antibodies against viral antigens can be used to detect virus-positive in patients</a:t>
            </a:r>
            <a:r>
              <a:rPr lang="ar-IQ" dirty="0">
                <a:latin typeface="Calibri"/>
                <a:ea typeface="Calibri"/>
              </a:rPr>
              <a:t>.</a:t>
            </a:r>
            <a:endParaRPr lang="en-US" sz="1800" dirty="0">
              <a:latin typeface="Calibri"/>
              <a:ea typeface="Calibri"/>
              <a:cs typeface="Arial"/>
            </a:endParaRPr>
          </a:p>
          <a:p>
            <a:pPr algn="just" rtl="0">
              <a:lnSpc>
                <a:spcPct val="115000"/>
              </a:lnSpc>
              <a:spcAft>
                <a:spcPts val="1000"/>
              </a:spcAft>
              <a:buFont typeface="Wingdings" pitchFamily="2" charset="2"/>
              <a:buChar char="§"/>
            </a:pPr>
            <a:r>
              <a:rPr lang="en-US" dirty="0">
                <a:solidFill>
                  <a:srgbClr val="00B050"/>
                </a:solidFill>
                <a:ea typeface="Calibri"/>
                <a:cs typeface="Arial"/>
              </a:rPr>
              <a:t>B- Serology</a:t>
            </a:r>
            <a:r>
              <a:rPr lang="ar-IQ" dirty="0">
                <a:solidFill>
                  <a:srgbClr val="00B050"/>
                </a:solidFill>
                <a:latin typeface="Calibri"/>
                <a:ea typeface="Calibri"/>
              </a:rPr>
              <a:t> :</a:t>
            </a:r>
            <a:endParaRPr lang="en-US" sz="1800" dirty="0">
              <a:solidFill>
                <a:srgbClr val="00B050"/>
              </a:solidFill>
              <a:latin typeface="Calibri"/>
              <a:ea typeface="Calibri"/>
              <a:cs typeface="Arial"/>
            </a:endParaRPr>
          </a:p>
          <a:p>
            <a:pPr marL="0" indent="0" algn="just" rtl="0">
              <a:lnSpc>
                <a:spcPct val="115000"/>
              </a:lnSpc>
              <a:spcAft>
                <a:spcPts val="1000"/>
              </a:spcAft>
              <a:buNone/>
            </a:pPr>
            <a:r>
              <a:rPr lang="en-US" dirty="0">
                <a:ea typeface="Calibri"/>
                <a:cs typeface="Arial"/>
              </a:rPr>
              <a:t>Detection of </a:t>
            </a:r>
            <a:r>
              <a:rPr lang="en-US" dirty="0" err="1">
                <a:ea typeface="Calibri"/>
                <a:cs typeface="Arial"/>
              </a:rPr>
              <a:t>IgG</a:t>
            </a:r>
            <a:r>
              <a:rPr lang="en-US" dirty="0">
                <a:ea typeface="Calibri"/>
                <a:cs typeface="Arial"/>
              </a:rPr>
              <a:t> antibodies by using ELISA indicative of past infection while detection of viral </a:t>
            </a:r>
            <a:r>
              <a:rPr lang="en-US" dirty="0" err="1">
                <a:ea typeface="Calibri"/>
                <a:cs typeface="Arial"/>
              </a:rPr>
              <a:t>IgM</a:t>
            </a:r>
            <a:r>
              <a:rPr lang="en-US" dirty="0">
                <a:ea typeface="Calibri"/>
                <a:cs typeface="Arial"/>
              </a:rPr>
              <a:t> refer to a current infection</a:t>
            </a:r>
            <a:r>
              <a:rPr lang="ar-IQ" dirty="0" smtClean="0">
                <a:latin typeface="Calibri"/>
                <a:ea typeface="Calibri"/>
              </a:rPr>
              <a:t>.</a:t>
            </a:r>
            <a:endParaRPr lang="en-US" sz="1800" dirty="0">
              <a:latin typeface="Calibri"/>
              <a:ea typeface="Calibri"/>
              <a:cs typeface="Arial"/>
            </a:endParaRPr>
          </a:p>
          <a:p>
            <a:pPr algn="just" rtl="0">
              <a:lnSpc>
                <a:spcPct val="115000"/>
              </a:lnSpc>
              <a:spcAft>
                <a:spcPts val="1000"/>
              </a:spcAft>
              <a:buFont typeface="Wingdings" pitchFamily="2" charset="2"/>
              <a:buChar char="§"/>
            </a:pPr>
            <a:r>
              <a:rPr lang="en-US" dirty="0">
                <a:solidFill>
                  <a:srgbClr val="00B050"/>
                </a:solidFill>
                <a:ea typeface="Calibri"/>
                <a:cs typeface="Arial"/>
              </a:rPr>
              <a:t>C- Isolation of virus</a:t>
            </a:r>
            <a:r>
              <a:rPr lang="ar-IQ" dirty="0">
                <a:solidFill>
                  <a:srgbClr val="00B050"/>
                </a:solidFill>
                <a:latin typeface="Calibri"/>
                <a:ea typeface="Calibri"/>
              </a:rPr>
              <a:t> :</a:t>
            </a:r>
            <a:endParaRPr lang="en-US" sz="1800" dirty="0">
              <a:solidFill>
                <a:srgbClr val="00B050"/>
              </a:solidFill>
              <a:latin typeface="Calibri"/>
              <a:ea typeface="Calibri"/>
              <a:cs typeface="Arial"/>
            </a:endParaRPr>
          </a:p>
          <a:p>
            <a:pPr marL="0" indent="0" algn="just" rtl="0">
              <a:lnSpc>
                <a:spcPct val="115000"/>
              </a:lnSpc>
              <a:spcAft>
                <a:spcPts val="1000"/>
              </a:spcAft>
              <a:buNone/>
            </a:pPr>
            <a:r>
              <a:rPr lang="en-US" dirty="0">
                <a:ea typeface="Calibri"/>
                <a:cs typeface="Arial"/>
              </a:rPr>
              <a:t>Human fibroblasts cell culture are used for virus isolation attempts , the virus can be recovered most readily from throat washing and urine. Incubation for 2-3 weeks are needed to appear the cytological changes</a:t>
            </a:r>
            <a:r>
              <a:rPr lang="ar-IQ" dirty="0">
                <a:latin typeface="Calibri"/>
                <a:ea typeface="Calibri"/>
              </a:rPr>
              <a:t>.</a:t>
            </a:r>
            <a:endParaRPr lang="en-US" sz="1800" dirty="0">
              <a:latin typeface="Calibri"/>
              <a:ea typeface="Calibri"/>
              <a:cs typeface="Arial"/>
            </a:endParaRPr>
          </a:p>
          <a:p>
            <a:pPr>
              <a:buFont typeface="Wingdings" pitchFamily="2" charset="2"/>
              <a:buChar char="§"/>
            </a:pPr>
            <a:endParaRPr lang="ar-IQ" dirty="0"/>
          </a:p>
        </p:txBody>
      </p:sp>
    </p:spTree>
    <p:extLst>
      <p:ext uri="{BB962C8B-B14F-4D97-AF65-F5344CB8AC3E}">
        <p14:creationId xmlns:p14="http://schemas.microsoft.com/office/powerpoint/2010/main" val="224124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29901"/>
            <a:ext cx="6552728" cy="563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25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276872"/>
            <a:ext cx="8229600" cy="1143000"/>
          </a:xfrm>
        </p:spPr>
        <p:txBody>
          <a:bodyPr>
            <a:normAutofit/>
          </a:bodyPr>
          <a:lstStyle/>
          <a:p>
            <a:pPr algn="ctr" rtl="0">
              <a:lnSpc>
                <a:spcPct val="115000"/>
              </a:lnSpc>
              <a:spcAft>
                <a:spcPts val="1000"/>
              </a:spcAft>
            </a:pPr>
            <a:r>
              <a:rPr lang="en-US" sz="3200" b="1" dirty="0">
                <a:solidFill>
                  <a:srgbClr val="FF0000"/>
                </a:solidFill>
                <a:latin typeface="Times New Roman"/>
                <a:ea typeface="Calibri"/>
                <a:cs typeface="Arial"/>
              </a:rPr>
              <a:t>ENTERIC VIRUSES &amp; RHINOVIRUSES</a:t>
            </a:r>
            <a:endParaRPr lang="en-US" sz="3200" b="1" dirty="0">
              <a:solidFill>
                <a:srgbClr val="FF0000"/>
              </a:solidFill>
              <a:effectLst/>
              <a:latin typeface="Calibri"/>
              <a:ea typeface="Calibri"/>
              <a:cs typeface="Arial"/>
            </a:endParaRPr>
          </a:p>
        </p:txBody>
      </p:sp>
      <p:sp>
        <p:nvSpPr>
          <p:cNvPr id="3" name="عنصر نائب للمحتوى 2"/>
          <p:cNvSpPr>
            <a:spLocks noGrp="1"/>
          </p:cNvSpPr>
          <p:nvPr>
            <p:ph idx="1"/>
          </p:nvPr>
        </p:nvSpPr>
        <p:spPr>
          <a:xfrm>
            <a:off x="457200" y="4941168"/>
            <a:ext cx="8229600" cy="1184995"/>
          </a:xfrm>
        </p:spPr>
        <p:txBody>
          <a:bodyPr>
            <a:normAutofit/>
          </a:bodyPr>
          <a:lstStyle/>
          <a:p>
            <a:pPr marL="0" indent="0" algn="ctr">
              <a:buNone/>
            </a:pPr>
            <a:r>
              <a:rPr lang="en-US" sz="3200" b="1" dirty="0" err="1" smtClean="0">
                <a:solidFill>
                  <a:srgbClr val="FF0000"/>
                </a:solidFill>
              </a:rPr>
              <a:t>Lecure</a:t>
            </a:r>
            <a:r>
              <a:rPr lang="en-US" sz="3200" b="1" dirty="0" smtClean="0">
                <a:solidFill>
                  <a:srgbClr val="FF0000"/>
                </a:solidFill>
              </a:rPr>
              <a:t> 8  </a:t>
            </a:r>
            <a:endParaRPr lang="ar-IQ" sz="3200" b="1" dirty="0">
              <a:solidFill>
                <a:srgbClr val="FF0000"/>
              </a:solidFill>
            </a:endParaRPr>
          </a:p>
        </p:txBody>
      </p:sp>
    </p:spTree>
    <p:extLst>
      <p:ext uri="{BB962C8B-B14F-4D97-AF65-F5344CB8AC3E}">
        <p14:creationId xmlns:p14="http://schemas.microsoft.com/office/powerpoint/2010/main" val="37558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767536"/>
          </a:xfrm>
        </p:spPr>
        <p:txBody>
          <a:bodyPr>
            <a:normAutofit fontScale="92500" lnSpcReduction="10000"/>
          </a:bodyPr>
          <a:lstStyle/>
          <a:p>
            <a:pPr algn="just" rtl="0">
              <a:lnSpc>
                <a:spcPct val="115000"/>
              </a:lnSpc>
              <a:spcAft>
                <a:spcPts val="1000"/>
              </a:spcAft>
              <a:buFont typeface="Wingdings" pitchFamily="2" charset="2"/>
              <a:buChar char="q"/>
            </a:pPr>
            <a:r>
              <a:rPr lang="en-US" dirty="0" err="1">
                <a:ea typeface="Calibri"/>
                <a:cs typeface="Arial"/>
              </a:rPr>
              <a:t>Enteroviruses</a:t>
            </a:r>
            <a:r>
              <a:rPr lang="en-US" dirty="0">
                <a:ea typeface="Calibri"/>
                <a:cs typeface="Arial"/>
              </a:rPr>
              <a:t> are transient inhabitant of the human alimentary tract and may be isolated from throat or lower intestinal tract</a:t>
            </a:r>
            <a:r>
              <a:rPr lang="ar-IQ" dirty="0">
                <a:ea typeface="Calibri"/>
                <a:cs typeface="Arial"/>
              </a:rPr>
              <a:t>.</a:t>
            </a:r>
            <a:endParaRPr lang="en-US" sz="1800" dirty="0">
              <a:latin typeface="Calibri"/>
              <a:ea typeface="Calibri"/>
              <a:cs typeface="Arial"/>
            </a:endParaRPr>
          </a:p>
          <a:p>
            <a:pPr algn="just" rtl="0">
              <a:lnSpc>
                <a:spcPct val="115000"/>
              </a:lnSpc>
              <a:spcAft>
                <a:spcPts val="1000"/>
              </a:spcAft>
              <a:buFont typeface="Wingdings" pitchFamily="2" charset="2"/>
              <a:buChar char="q"/>
            </a:pPr>
            <a:r>
              <a:rPr lang="en-US" dirty="0">
                <a:ea typeface="Calibri"/>
                <a:cs typeface="Arial"/>
              </a:rPr>
              <a:t>Rhinoviruses are isolated chiefly from the nose and throat (common cold </a:t>
            </a:r>
            <a:r>
              <a:rPr lang="en-US" dirty="0" smtClean="0">
                <a:ea typeface="Calibri"/>
                <a:cs typeface="Arial"/>
              </a:rPr>
              <a:t>virus</a:t>
            </a:r>
            <a:r>
              <a:rPr lang="ar-IQ" dirty="0" smtClean="0">
                <a:ea typeface="Calibri"/>
                <a:cs typeface="Arial"/>
              </a:rPr>
              <a:t>(</a:t>
            </a:r>
            <a:r>
              <a:rPr lang="en-US" dirty="0" smtClean="0">
                <a:ea typeface="Calibri"/>
                <a:cs typeface="Arial"/>
              </a:rPr>
              <a:t>.</a:t>
            </a:r>
            <a:endParaRPr lang="en-US" sz="1800" dirty="0">
              <a:latin typeface="Calibri"/>
              <a:ea typeface="Calibri"/>
              <a:cs typeface="Arial"/>
            </a:endParaRPr>
          </a:p>
          <a:p>
            <a:pPr algn="just" rtl="0">
              <a:lnSpc>
                <a:spcPct val="115000"/>
              </a:lnSpc>
              <a:spcAft>
                <a:spcPts val="1000"/>
              </a:spcAft>
              <a:buFont typeface="Wingdings" pitchFamily="2" charset="2"/>
              <a:buChar char="q"/>
            </a:pPr>
            <a:r>
              <a:rPr lang="en-US" dirty="0">
                <a:ea typeface="Calibri"/>
                <a:cs typeface="Arial"/>
              </a:rPr>
              <a:t>Many </a:t>
            </a:r>
            <a:r>
              <a:rPr lang="en-US" dirty="0" err="1">
                <a:ea typeface="Calibri"/>
                <a:cs typeface="Arial"/>
              </a:rPr>
              <a:t>picornaviruses</a:t>
            </a:r>
            <a:r>
              <a:rPr lang="en-US" dirty="0">
                <a:ea typeface="Calibri"/>
                <a:cs typeface="Arial"/>
              </a:rPr>
              <a:t> (</a:t>
            </a:r>
            <a:r>
              <a:rPr lang="en-US" dirty="0" err="1">
                <a:ea typeface="Calibri"/>
                <a:cs typeface="Arial"/>
              </a:rPr>
              <a:t>enterovirus</a:t>
            </a:r>
            <a:r>
              <a:rPr lang="en-US" dirty="0">
                <a:ea typeface="Calibri"/>
                <a:cs typeface="Arial"/>
              </a:rPr>
              <a:t> &amp; rhinovirus) cause diseases in human ranging from severe paralysis to aseptic meningitis , myocarditis , vesicular , </a:t>
            </a:r>
            <a:r>
              <a:rPr lang="en-US" dirty="0" err="1">
                <a:ea typeface="Calibri"/>
                <a:cs typeface="Arial"/>
              </a:rPr>
              <a:t>exanthematous</a:t>
            </a:r>
            <a:r>
              <a:rPr lang="en-US" dirty="0">
                <a:ea typeface="Calibri"/>
                <a:cs typeface="Arial"/>
              </a:rPr>
              <a:t> , skin lesion and respiratory illness</a:t>
            </a:r>
            <a:r>
              <a:rPr lang="ar-IQ" dirty="0">
                <a:ea typeface="Calibri"/>
                <a:cs typeface="Arial"/>
              </a:rPr>
              <a:t>.</a:t>
            </a:r>
            <a:endParaRPr lang="en-US" sz="1800" dirty="0">
              <a:latin typeface="Calibri"/>
              <a:ea typeface="Calibri"/>
              <a:cs typeface="Arial"/>
            </a:endParaRPr>
          </a:p>
          <a:p>
            <a:pPr algn="just" rtl="0">
              <a:lnSpc>
                <a:spcPct val="115000"/>
              </a:lnSpc>
              <a:spcAft>
                <a:spcPts val="1000"/>
              </a:spcAft>
              <a:buFont typeface="Wingdings" pitchFamily="2" charset="2"/>
              <a:buChar char="q"/>
            </a:pPr>
            <a:r>
              <a:rPr lang="en-US" dirty="0">
                <a:ea typeface="Calibri"/>
                <a:cs typeface="Arial"/>
              </a:rPr>
              <a:t>The </a:t>
            </a:r>
            <a:r>
              <a:rPr lang="en-US" dirty="0" err="1">
                <a:ea typeface="Calibri"/>
                <a:cs typeface="Arial"/>
              </a:rPr>
              <a:t>virion</a:t>
            </a:r>
            <a:r>
              <a:rPr lang="en-US" dirty="0">
                <a:ea typeface="Calibri"/>
                <a:cs typeface="Arial"/>
              </a:rPr>
              <a:t> of </a:t>
            </a:r>
            <a:r>
              <a:rPr lang="en-US" dirty="0" err="1">
                <a:ea typeface="Calibri"/>
                <a:cs typeface="Arial"/>
              </a:rPr>
              <a:t>picornaviruses</a:t>
            </a:r>
            <a:r>
              <a:rPr lang="en-US" dirty="0">
                <a:ea typeface="Calibri"/>
                <a:cs typeface="Arial"/>
              </a:rPr>
              <a:t> consist of a capsid shell of 60 subunits each of four proteins (VP1-VP4) arranged with icosahedral symmetry around a genome made up of a linear single strand of Positive sense-RNA , RNA range from 7.2-8.4 kb in size , none enveloped viruses</a:t>
            </a:r>
            <a:r>
              <a:rPr lang="ar-IQ" dirty="0">
                <a:ea typeface="Calibri"/>
                <a:cs typeface="Arial"/>
              </a:rPr>
              <a:t>.</a:t>
            </a:r>
            <a:endParaRPr lang="en-US" sz="1800" dirty="0">
              <a:latin typeface="Calibri"/>
              <a:ea typeface="Calibri"/>
              <a:cs typeface="Arial"/>
            </a:endParaRPr>
          </a:p>
          <a:p>
            <a:pPr>
              <a:buFont typeface="Wingdings" pitchFamily="2" charset="2"/>
              <a:buChar char="q"/>
            </a:pPr>
            <a:endParaRPr lang="ar-IQ" dirty="0"/>
          </a:p>
        </p:txBody>
      </p:sp>
    </p:spTree>
    <p:extLst>
      <p:ext uri="{BB962C8B-B14F-4D97-AF65-F5344CB8AC3E}">
        <p14:creationId xmlns:p14="http://schemas.microsoft.com/office/powerpoint/2010/main" val="27084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983560"/>
          </a:xfrm>
        </p:spPr>
        <p:txBody>
          <a:bodyPr>
            <a:normAutofit/>
          </a:bodyPr>
          <a:lstStyle/>
          <a:p>
            <a:pPr algn="just" rtl="0">
              <a:lnSpc>
                <a:spcPct val="115000"/>
              </a:lnSpc>
              <a:spcAft>
                <a:spcPts val="1000"/>
              </a:spcAft>
              <a:buFont typeface="Wingdings" pitchFamily="2" charset="2"/>
              <a:buChar char="q"/>
            </a:pPr>
            <a:r>
              <a:rPr lang="en-US" dirty="0">
                <a:solidFill>
                  <a:srgbClr val="00B050"/>
                </a:solidFill>
                <a:ea typeface="Calibri"/>
                <a:cs typeface="Arial"/>
              </a:rPr>
              <a:t>Poliomyelitis</a:t>
            </a:r>
            <a:r>
              <a:rPr lang="en-US" dirty="0">
                <a:ea typeface="Calibri"/>
                <a:cs typeface="Arial"/>
              </a:rPr>
              <a:t> : Is an acute infectious disease that in its serious form affects the central nervous system. The destruction of motor neurons in the spinal cord results in flaccid paralysis</a:t>
            </a:r>
            <a:r>
              <a:rPr lang="ar-IQ" dirty="0">
                <a:ea typeface="Calibri"/>
                <a:cs typeface="Arial"/>
              </a:rPr>
              <a:t> .</a:t>
            </a:r>
            <a:endParaRPr lang="en-US" sz="1800" dirty="0">
              <a:latin typeface="Calibri"/>
              <a:ea typeface="Calibri"/>
              <a:cs typeface="Arial"/>
            </a:endParaRPr>
          </a:p>
          <a:p>
            <a:pPr algn="just" rtl="0">
              <a:lnSpc>
                <a:spcPct val="115000"/>
              </a:lnSpc>
              <a:spcAft>
                <a:spcPts val="1000"/>
              </a:spcAft>
              <a:buFont typeface="Wingdings" pitchFamily="2" charset="2"/>
              <a:buChar char="q"/>
            </a:pPr>
            <a:r>
              <a:rPr lang="en-US" dirty="0" smtClean="0">
                <a:solidFill>
                  <a:srgbClr val="FF0000"/>
                </a:solidFill>
                <a:ea typeface="Calibri"/>
                <a:cs typeface="Arial"/>
              </a:rPr>
              <a:t>Laboratory Diagnosis :</a:t>
            </a:r>
            <a:endParaRPr lang="en-US" sz="1800" dirty="0">
              <a:solidFill>
                <a:srgbClr val="FF0000"/>
              </a:solidFill>
              <a:latin typeface="Calibri"/>
              <a:ea typeface="Calibri"/>
              <a:cs typeface="Arial"/>
            </a:endParaRPr>
          </a:p>
          <a:p>
            <a:pPr algn="just" rtl="0">
              <a:lnSpc>
                <a:spcPct val="115000"/>
              </a:lnSpc>
              <a:spcAft>
                <a:spcPts val="1000"/>
              </a:spcAft>
              <a:buFont typeface="Wingdings" pitchFamily="2" charset="2"/>
              <a:buChar char="q"/>
            </a:pPr>
            <a:r>
              <a:rPr lang="en-US" dirty="0">
                <a:ea typeface="Calibri"/>
                <a:cs typeface="Arial"/>
              </a:rPr>
              <a:t>The virus may be recovered from throat swabs taken soon after onset of illness and from rectal swabs or stool sample collected over long periods , Poliovirus is uncommonly recovered from the cerebrospinal </a:t>
            </a:r>
            <a:r>
              <a:rPr lang="en-US" dirty="0" smtClean="0">
                <a:ea typeface="Calibri"/>
                <a:cs typeface="Arial"/>
              </a:rPr>
              <a:t>fluid .</a:t>
            </a:r>
            <a:endParaRPr lang="en-US" sz="1800" dirty="0">
              <a:latin typeface="Calibri"/>
              <a:ea typeface="Calibri"/>
              <a:cs typeface="Arial"/>
            </a:endParaRPr>
          </a:p>
          <a:p>
            <a:pPr>
              <a:buFont typeface="Wingdings" pitchFamily="2" charset="2"/>
              <a:buChar char="q"/>
            </a:pPr>
            <a:endParaRPr lang="ar-IQ" dirty="0"/>
          </a:p>
        </p:txBody>
      </p:sp>
    </p:spTree>
    <p:extLst>
      <p:ext uri="{BB962C8B-B14F-4D97-AF65-F5344CB8AC3E}">
        <p14:creationId xmlns:p14="http://schemas.microsoft.com/office/powerpoint/2010/main" val="205896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3600" b="1" dirty="0" smtClean="0">
                <a:solidFill>
                  <a:srgbClr val="00B050"/>
                </a:solidFill>
                <a:latin typeface="+mn-lt"/>
              </a:rPr>
              <a:t>Lecture 9</a:t>
            </a:r>
            <a:endParaRPr lang="ar-IQ" sz="3600" b="1" dirty="0">
              <a:solidFill>
                <a:srgbClr val="00B050"/>
              </a:solidFill>
              <a:latin typeface="+mn-lt"/>
            </a:endParaRPr>
          </a:p>
        </p:txBody>
      </p:sp>
      <p:sp>
        <p:nvSpPr>
          <p:cNvPr id="3" name="عنصر نائب للمحتوى 2"/>
          <p:cNvSpPr>
            <a:spLocks noGrp="1"/>
          </p:cNvSpPr>
          <p:nvPr>
            <p:ph idx="1"/>
          </p:nvPr>
        </p:nvSpPr>
        <p:spPr>
          <a:xfrm>
            <a:off x="762000" y="1268760"/>
            <a:ext cx="7543800" cy="2016224"/>
          </a:xfrm>
        </p:spPr>
        <p:txBody>
          <a:bodyPr/>
          <a:lstStyle/>
          <a:p>
            <a:pPr marL="0" indent="0" algn="ctr" rtl="0">
              <a:lnSpc>
                <a:spcPct val="115000"/>
              </a:lnSpc>
              <a:spcAft>
                <a:spcPts val="1000"/>
              </a:spcAft>
              <a:buNone/>
            </a:pPr>
            <a:r>
              <a:rPr lang="en-US" sz="4400" b="1" dirty="0">
                <a:solidFill>
                  <a:srgbClr val="00B050"/>
                </a:solidFill>
                <a:ea typeface="Calibri"/>
                <a:cs typeface="Arial"/>
              </a:rPr>
              <a:t>HERPES VIRUSES</a:t>
            </a:r>
            <a:endParaRPr lang="en-US" sz="4400" b="1" dirty="0">
              <a:solidFill>
                <a:srgbClr val="00B050"/>
              </a:solidFill>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165370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623520"/>
          </a:xfrm>
        </p:spPr>
        <p:txBody>
          <a:bodyPr>
            <a:normAutofit fontScale="92500" lnSpcReduction="20000"/>
          </a:bodyPr>
          <a:lstStyle/>
          <a:p>
            <a:pPr algn="just" rtl="0">
              <a:lnSpc>
                <a:spcPct val="115000"/>
              </a:lnSpc>
              <a:spcAft>
                <a:spcPts val="1000"/>
              </a:spcAft>
              <a:buFont typeface="Wingdings" pitchFamily="2" charset="2"/>
              <a:buChar char="§"/>
            </a:pPr>
            <a:r>
              <a:rPr lang="en-US" dirty="0">
                <a:ea typeface="Calibri"/>
                <a:cs typeface="Arial"/>
              </a:rPr>
              <a:t>HERPES VIRUSES</a:t>
            </a:r>
            <a:endParaRPr lang="en-US" sz="1800" dirty="0">
              <a:latin typeface="Calibri"/>
              <a:ea typeface="Calibri"/>
              <a:cs typeface="Arial"/>
            </a:endParaRPr>
          </a:p>
          <a:p>
            <a:pPr algn="just" rtl="0">
              <a:lnSpc>
                <a:spcPct val="115000"/>
              </a:lnSpc>
              <a:spcAft>
                <a:spcPts val="1000"/>
              </a:spcAft>
              <a:buFont typeface="Wingdings" pitchFamily="2" charset="2"/>
              <a:buChar char="§"/>
            </a:pPr>
            <a:r>
              <a:rPr lang="en-US" dirty="0">
                <a:ea typeface="Calibri"/>
                <a:cs typeface="Arial"/>
              </a:rPr>
              <a:t>The herpes virus family contains several of the most important human pathogens , Clinically , the herpes viruses exhibit a spectrum of diseases some have wide host range whereas others have a narrow host-cell range. </a:t>
            </a:r>
            <a:endParaRPr lang="en-US" dirty="0" smtClean="0">
              <a:ea typeface="Calibri"/>
              <a:cs typeface="Arial"/>
            </a:endParaRPr>
          </a:p>
          <a:p>
            <a:pPr algn="just" rtl="0">
              <a:lnSpc>
                <a:spcPct val="115000"/>
              </a:lnSpc>
              <a:spcAft>
                <a:spcPts val="1000"/>
              </a:spcAft>
              <a:buFont typeface="Wingdings" pitchFamily="2" charset="2"/>
              <a:buChar char="§"/>
            </a:pPr>
            <a:r>
              <a:rPr lang="en-US" dirty="0" smtClean="0">
                <a:ea typeface="Calibri"/>
                <a:cs typeface="Arial"/>
              </a:rPr>
              <a:t>The </a:t>
            </a:r>
            <a:r>
              <a:rPr lang="en-US" dirty="0">
                <a:ea typeface="Calibri"/>
                <a:cs typeface="Arial"/>
              </a:rPr>
              <a:t>outstanding property of herpes viruses is their ability to establish lifelong persistent infections in their hosts and to undergo periodic reactivation. Herpes viruses possess a large number of genes, some of which have proved to be susceptible to antiviral chemotherapy</a:t>
            </a:r>
            <a:r>
              <a:rPr lang="ar-IQ" dirty="0">
                <a:ea typeface="Calibri"/>
                <a:cs typeface="Arial"/>
              </a:rPr>
              <a:t>.</a:t>
            </a:r>
            <a:endParaRPr lang="en-US" sz="1800" dirty="0">
              <a:latin typeface="Calibri"/>
              <a:ea typeface="Calibri"/>
              <a:cs typeface="Arial"/>
            </a:endParaRPr>
          </a:p>
          <a:p>
            <a:pPr algn="just" rtl="0">
              <a:lnSpc>
                <a:spcPct val="115000"/>
              </a:lnSpc>
              <a:spcAft>
                <a:spcPts val="1000"/>
              </a:spcAft>
              <a:buFont typeface="Wingdings" pitchFamily="2" charset="2"/>
              <a:buChar char="§"/>
            </a:pPr>
            <a:r>
              <a:rPr lang="en-US" dirty="0">
                <a:ea typeface="Calibri"/>
                <a:cs typeface="Arial"/>
              </a:rPr>
              <a:t>The herpes viruses that commonly infect humans include herpes simplex virus type 1 &amp; 2 (HSV 1 and 2) , Varicella-Zoster (VZ) virus , Epstein-Barr virus (EB) , Cytomegalovirus (CMV) , human </a:t>
            </a:r>
            <a:r>
              <a:rPr lang="en-US" dirty="0" err="1">
                <a:ea typeface="Calibri"/>
                <a:cs typeface="Arial"/>
              </a:rPr>
              <a:t>herpesviruses</a:t>
            </a:r>
            <a:r>
              <a:rPr lang="en-US" dirty="0">
                <a:ea typeface="Calibri"/>
                <a:cs typeface="Arial"/>
              </a:rPr>
              <a:t> 6 &amp; 7 and herpes virus 8. Herpes B virus of monkeys can also infect humans</a:t>
            </a:r>
            <a:r>
              <a:rPr lang="ar-IQ" dirty="0">
                <a:ea typeface="Calibri"/>
                <a:cs typeface="Arial"/>
              </a:rPr>
              <a:t>.</a:t>
            </a:r>
            <a:endParaRPr lang="en-US" sz="1800" dirty="0">
              <a:effectLst/>
              <a:latin typeface="Calibri"/>
              <a:ea typeface="Calibri"/>
              <a:cs typeface="Arial"/>
            </a:endParaRPr>
          </a:p>
        </p:txBody>
      </p:sp>
    </p:spTree>
    <p:extLst>
      <p:ext uri="{BB962C8B-B14F-4D97-AF65-F5344CB8AC3E}">
        <p14:creationId xmlns:p14="http://schemas.microsoft.com/office/powerpoint/2010/main" val="347576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479504"/>
          </a:xfrm>
        </p:spPr>
        <p:txBody>
          <a:bodyPr>
            <a:normAutofit/>
          </a:bodyPr>
          <a:lstStyle/>
          <a:p>
            <a:pPr algn="just" rtl="0">
              <a:lnSpc>
                <a:spcPct val="115000"/>
              </a:lnSpc>
              <a:spcAft>
                <a:spcPts val="1000"/>
              </a:spcAft>
              <a:buFont typeface="Wingdings" pitchFamily="2" charset="2"/>
              <a:buChar char="§"/>
            </a:pPr>
            <a:r>
              <a:rPr lang="en-US" dirty="0">
                <a:ea typeface="Calibri"/>
                <a:cs typeface="Arial"/>
              </a:rPr>
              <a:t>All herpes viruses have a core of linear double-strand DNA in the form of toroid surrounded by a protein coat that exhibits icosahedral symmetry and has 162 </a:t>
            </a:r>
            <a:r>
              <a:rPr lang="en-US" dirty="0" err="1">
                <a:ea typeface="Calibri"/>
                <a:cs typeface="Arial"/>
              </a:rPr>
              <a:t>capsomeres</a:t>
            </a:r>
            <a:r>
              <a:rPr lang="en-US" dirty="0">
                <a:ea typeface="Calibri"/>
                <a:cs typeface="Arial"/>
              </a:rPr>
              <a:t>. </a:t>
            </a:r>
            <a:endParaRPr lang="en-US" dirty="0" smtClean="0">
              <a:ea typeface="Calibri"/>
              <a:cs typeface="Arial"/>
            </a:endParaRPr>
          </a:p>
          <a:p>
            <a:pPr algn="just" rtl="0">
              <a:lnSpc>
                <a:spcPct val="115000"/>
              </a:lnSpc>
              <a:spcAft>
                <a:spcPts val="1000"/>
              </a:spcAft>
              <a:buFont typeface="Wingdings" pitchFamily="2" charset="2"/>
              <a:buChar char="§"/>
            </a:pPr>
            <a:r>
              <a:rPr lang="en-US" dirty="0" smtClean="0">
                <a:ea typeface="Calibri"/>
                <a:cs typeface="Arial"/>
              </a:rPr>
              <a:t>The </a:t>
            </a:r>
            <a:r>
              <a:rPr lang="en-US" dirty="0">
                <a:ea typeface="Calibri"/>
                <a:cs typeface="Arial"/>
              </a:rPr>
              <a:t>nucleic acid is surrounded by an envelope that is derived from the nuclear membrane of the infected cell and contains viral glycoprotein. </a:t>
            </a:r>
            <a:endParaRPr lang="en-US" dirty="0" smtClean="0">
              <a:ea typeface="Calibri"/>
              <a:cs typeface="Arial"/>
            </a:endParaRPr>
          </a:p>
          <a:p>
            <a:pPr algn="just" rtl="0">
              <a:lnSpc>
                <a:spcPct val="115000"/>
              </a:lnSpc>
              <a:spcAft>
                <a:spcPts val="1000"/>
              </a:spcAft>
              <a:buFont typeface="Wingdings" pitchFamily="2" charset="2"/>
              <a:buChar char="§"/>
            </a:pPr>
            <a:r>
              <a:rPr lang="en-US" dirty="0" smtClean="0">
                <a:ea typeface="Calibri"/>
                <a:cs typeface="Arial"/>
              </a:rPr>
              <a:t>The </a:t>
            </a:r>
            <a:r>
              <a:rPr lang="en-US" dirty="0">
                <a:ea typeface="Calibri"/>
                <a:cs typeface="Arial"/>
              </a:rPr>
              <a:t>base composition of herpes viruses DNAs varies there is little DNA homology among different herpes except for HSV 1 and 2 (50% homology) , HV 6 and 7 (30-50% </a:t>
            </a:r>
            <a:r>
              <a:rPr lang="en-US" dirty="0" smtClean="0">
                <a:ea typeface="Calibri"/>
                <a:cs typeface="Arial"/>
              </a:rPr>
              <a:t>homology</a:t>
            </a:r>
            <a:r>
              <a:rPr lang="ar-IQ" dirty="0" smtClean="0">
                <a:ea typeface="Calibri"/>
                <a:cs typeface="Arial"/>
              </a:rPr>
              <a:t>.(</a:t>
            </a:r>
            <a:endParaRPr lang="en-US" sz="1800" dirty="0">
              <a:ea typeface="Calibri"/>
              <a:cs typeface="Arial"/>
            </a:endParaRPr>
          </a:p>
          <a:p>
            <a:pPr>
              <a:buFont typeface="Wingdings" pitchFamily="2" charset="2"/>
              <a:buChar char="§"/>
            </a:pPr>
            <a:endParaRPr lang="ar-IQ" dirty="0"/>
          </a:p>
        </p:txBody>
      </p:sp>
    </p:spTree>
    <p:extLst>
      <p:ext uri="{BB962C8B-B14F-4D97-AF65-F5344CB8AC3E}">
        <p14:creationId xmlns:p14="http://schemas.microsoft.com/office/powerpoint/2010/main" val="195145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1"/>
            <a:ext cx="7543800" cy="6270171"/>
          </a:xfrm>
        </p:spPr>
        <p:txBody>
          <a:bodyPr>
            <a:normAutofit fontScale="77500" lnSpcReduction="20000"/>
          </a:bodyPr>
          <a:lstStyle/>
          <a:p>
            <a:pPr marL="0" indent="0" algn="just" rtl="0">
              <a:lnSpc>
                <a:spcPct val="115000"/>
              </a:lnSpc>
              <a:spcAft>
                <a:spcPts val="1000"/>
              </a:spcAft>
              <a:buNone/>
            </a:pPr>
            <a:r>
              <a:rPr lang="en-US" dirty="0">
                <a:solidFill>
                  <a:srgbClr val="00B050"/>
                </a:solidFill>
                <a:ea typeface="Calibri"/>
                <a:cs typeface="Arial"/>
              </a:rPr>
              <a:t>Herpes simplex virus</a:t>
            </a:r>
            <a:endParaRPr lang="en-US" sz="1800" dirty="0">
              <a:solidFill>
                <a:srgbClr val="00B050"/>
              </a:solidFill>
              <a:ea typeface="Calibri"/>
              <a:cs typeface="Arial"/>
            </a:endParaRPr>
          </a:p>
          <a:p>
            <a:pPr algn="just" rtl="0">
              <a:lnSpc>
                <a:spcPct val="115000"/>
              </a:lnSpc>
              <a:spcAft>
                <a:spcPts val="1000"/>
              </a:spcAft>
              <a:buFont typeface="Wingdings" pitchFamily="2" charset="2"/>
              <a:buChar char="§"/>
            </a:pPr>
            <a:r>
              <a:rPr lang="en-US" dirty="0">
                <a:ea typeface="Calibri"/>
                <a:cs typeface="Arial"/>
              </a:rPr>
              <a:t>They are responsible for a spectrum of diseases ranging from </a:t>
            </a:r>
            <a:r>
              <a:rPr lang="en-US" dirty="0" err="1">
                <a:ea typeface="Calibri"/>
                <a:cs typeface="Arial"/>
              </a:rPr>
              <a:t>gingivostomatitis</a:t>
            </a:r>
            <a:r>
              <a:rPr lang="en-US" dirty="0">
                <a:ea typeface="Calibri"/>
                <a:cs typeface="Arial"/>
              </a:rPr>
              <a:t> to </a:t>
            </a:r>
            <a:r>
              <a:rPr lang="en-US" dirty="0" err="1">
                <a:ea typeface="Calibri"/>
                <a:cs typeface="Arial"/>
              </a:rPr>
              <a:t>Keratoconjunctivitis</a:t>
            </a:r>
            <a:r>
              <a:rPr lang="en-US" dirty="0">
                <a:ea typeface="Calibri"/>
                <a:cs typeface="Arial"/>
              </a:rPr>
              <a:t> , encephalitis , genital diseases , and infections of newborns HVS establish latent infections in nerve cells recurrences are common</a:t>
            </a:r>
            <a:r>
              <a:rPr lang="ar-IQ" dirty="0">
                <a:ea typeface="Calibri"/>
                <a:cs typeface="Arial"/>
              </a:rPr>
              <a:t>.</a:t>
            </a:r>
            <a:endParaRPr lang="en-US" sz="1800" dirty="0">
              <a:ea typeface="Calibri"/>
              <a:cs typeface="Arial"/>
            </a:endParaRPr>
          </a:p>
          <a:p>
            <a:pPr marL="0" indent="0" algn="just" rtl="0">
              <a:lnSpc>
                <a:spcPct val="115000"/>
              </a:lnSpc>
              <a:spcAft>
                <a:spcPts val="1000"/>
              </a:spcAft>
              <a:buNone/>
            </a:pPr>
            <a:r>
              <a:rPr lang="en-US" dirty="0" smtClean="0">
                <a:solidFill>
                  <a:srgbClr val="00B050"/>
                </a:solidFill>
                <a:ea typeface="Calibri"/>
                <a:cs typeface="Arial"/>
              </a:rPr>
              <a:t>Laboratory </a:t>
            </a:r>
            <a:r>
              <a:rPr lang="en-US" dirty="0">
                <a:solidFill>
                  <a:srgbClr val="00B050"/>
                </a:solidFill>
                <a:ea typeface="Calibri"/>
                <a:cs typeface="Arial"/>
              </a:rPr>
              <a:t>Diagnosis</a:t>
            </a:r>
            <a:endParaRPr lang="en-US" sz="1800" dirty="0">
              <a:solidFill>
                <a:srgbClr val="00B050"/>
              </a:solidFill>
              <a:ea typeface="Calibri"/>
              <a:cs typeface="Arial"/>
            </a:endParaRPr>
          </a:p>
          <a:p>
            <a:pPr algn="just" rtl="0">
              <a:lnSpc>
                <a:spcPct val="115000"/>
              </a:lnSpc>
              <a:spcAft>
                <a:spcPts val="1000"/>
              </a:spcAft>
              <a:buFont typeface="Wingdings" pitchFamily="2" charset="2"/>
              <a:buChar char="§"/>
            </a:pPr>
            <a:r>
              <a:rPr lang="en-US" dirty="0">
                <a:ea typeface="Calibri"/>
                <a:cs typeface="Arial"/>
              </a:rPr>
              <a:t>A- Isolation &amp; identification of viruses</a:t>
            </a:r>
            <a:r>
              <a:rPr lang="ar-IQ" dirty="0">
                <a:ea typeface="Calibri"/>
                <a:cs typeface="Arial"/>
              </a:rPr>
              <a:t> :</a:t>
            </a:r>
            <a:endParaRPr lang="en-US" sz="1800" dirty="0">
              <a:ea typeface="Calibri"/>
              <a:cs typeface="Arial"/>
            </a:endParaRPr>
          </a:p>
          <a:p>
            <a:pPr marL="0" indent="0" algn="just" rtl="0">
              <a:lnSpc>
                <a:spcPct val="115000"/>
              </a:lnSpc>
              <a:spcAft>
                <a:spcPts val="1000"/>
              </a:spcAft>
              <a:buNone/>
            </a:pPr>
            <a:r>
              <a:rPr lang="en-US" dirty="0">
                <a:ea typeface="Calibri"/>
                <a:cs typeface="Arial"/>
              </a:rPr>
              <a:t>Virus may isolated from herpetic lesion and may also be found in throat washings, CSF, and stool, both during primary infection and during asymptomatic periods</a:t>
            </a:r>
            <a:r>
              <a:rPr lang="ar-IQ" dirty="0">
                <a:ea typeface="Calibri"/>
                <a:cs typeface="Arial"/>
              </a:rPr>
              <a:t>.</a:t>
            </a:r>
            <a:endParaRPr lang="en-US" sz="1800" dirty="0">
              <a:ea typeface="Calibri"/>
              <a:cs typeface="Arial"/>
            </a:endParaRPr>
          </a:p>
          <a:p>
            <a:pPr algn="just" rtl="0">
              <a:lnSpc>
                <a:spcPct val="115000"/>
              </a:lnSpc>
              <a:spcAft>
                <a:spcPts val="1000"/>
              </a:spcAft>
              <a:buFont typeface="Wingdings" pitchFamily="2" charset="2"/>
              <a:buChar char="§"/>
            </a:pPr>
            <a:r>
              <a:rPr lang="en-US" dirty="0">
                <a:ea typeface="Calibri"/>
                <a:cs typeface="Arial"/>
              </a:rPr>
              <a:t>B- PCR &amp; Hybridization</a:t>
            </a:r>
            <a:r>
              <a:rPr lang="ar-IQ" dirty="0">
                <a:ea typeface="Calibri"/>
                <a:cs typeface="Arial"/>
              </a:rPr>
              <a:t> :</a:t>
            </a:r>
            <a:endParaRPr lang="en-US" sz="1800" dirty="0">
              <a:ea typeface="Calibri"/>
              <a:cs typeface="Arial"/>
            </a:endParaRPr>
          </a:p>
          <a:p>
            <a:pPr marL="0" indent="0" algn="just" rtl="0">
              <a:lnSpc>
                <a:spcPct val="115000"/>
              </a:lnSpc>
              <a:spcAft>
                <a:spcPts val="1000"/>
              </a:spcAft>
              <a:buNone/>
            </a:pPr>
            <a:r>
              <a:rPr lang="en-US" dirty="0">
                <a:ea typeface="Calibri"/>
                <a:cs typeface="Arial"/>
              </a:rPr>
              <a:t>PCR assay can be used to detect virus and are sensitive and specific. PCR amplification of viral DNA from CSF has replaced viral isolation from brain tissue</a:t>
            </a:r>
            <a:r>
              <a:rPr lang="ar-IQ" dirty="0">
                <a:ea typeface="Calibri"/>
                <a:cs typeface="Arial"/>
              </a:rPr>
              <a:t>.</a:t>
            </a:r>
            <a:endParaRPr lang="en-US" sz="1800" dirty="0">
              <a:ea typeface="Calibri"/>
              <a:cs typeface="Arial"/>
            </a:endParaRPr>
          </a:p>
          <a:p>
            <a:pPr algn="just" rtl="0">
              <a:lnSpc>
                <a:spcPct val="115000"/>
              </a:lnSpc>
              <a:spcAft>
                <a:spcPts val="1000"/>
              </a:spcAft>
              <a:buFont typeface="Wingdings" pitchFamily="2" charset="2"/>
              <a:buChar char="§"/>
            </a:pPr>
            <a:r>
              <a:rPr lang="en-US" dirty="0">
                <a:ea typeface="Calibri"/>
                <a:cs typeface="Arial"/>
              </a:rPr>
              <a:t>C- Serology</a:t>
            </a:r>
            <a:r>
              <a:rPr lang="ar-IQ" dirty="0">
                <a:ea typeface="Calibri"/>
                <a:cs typeface="Arial"/>
              </a:rPr>
              <a:t> :</a:t>
            </a:r>
            <a:endParaRPr lang="en-US" sz="1800" dirty="0">
              <a:ea typeface="Calibri"/>
              <a:cs typeface="Arial"/>
            </a:endParaRPr>
          </a:p>
          <a:p>
            <a:pPr marL="0" indent="0" algn="just" rtl="0">
              <a:lnSpc>
                <a:spcPct val="115000"/>
              </a:lnSpc>
              <a:spcAft>
                <a:spcPts val="1000"/>
              </a:spcAft>
              <a:buNone/>
            </a:pPr>
            <a:r>
              <a:rPr lang="en-US" dirty="0">
                <a:ea typeface="Calibri"/>
                <a:cs typeface="Arial"/>
              </a:rPr>
              <a:t>Antibodies appear in 4-7 days after infection and reach a peak in 2-4 weeks. The diagnostic value of </a:t>
            </a:r>
            <a:r>
              <a:rPr lang="en-US" dirty="0" err="1">
                <a:ea typeface="Calibri"/>
                <a:cs typeface="Arial"/>
              </a:rPr>
              <a:t>serologicl</a:t>
            </a:r>
            <a:r>
              <a:rPr lang="en-US" dirty="0">
                <a:ea typeface="Calibri"/>
                <a:cs typeface="Arial"/>
              </a:rPr>
              <a:t> assay is limited by the multiply antigens</a:t>
            </a:r>
            <a:r>
              <a:rPr lang="ar-IQ" dirty="0">
                <a:ea typeface="Calibri"/>
                <a:cs typeface="Arial"/>
              </a:rPr>
              <a:t>.</a:t>
            </a:r>
            <a:endParaRPr lang="en-US" sz="1800" dirty="0">
              <a:effectLst/>
              <a:ea typeface="Calibri"/>
              <a:cs typeface="Arial"/>
            </a:endParaRPr>
          </a:p>
        </p:txBody>
      </p:sp>
    </p:spTree>
    <p:extLst>
      <p:ext uri="{BB962C8B-B14F-4D97-AF65-F5344CB8AC3E}">
        <p14:creationId xmlns:p14="http://schemas.microsoft.com/office/powerpoint/2010/main" val="80771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407496"/>
          </a:xfrm>
        </p:spPr>
        <p:txBody>
          <a:bodyPr>
            <a:normAutofit fontScale="92500"/>
          </a:bodyPr>
          <a:lstStyle/>
          <a:p>
            <a:pPr algn="just" rtl="0">
              <a:lnSpc>
                <a:spcPct val="115000"/>
              </a:lnSpc>
              <a:spcAft>
                <a:spcPts val="1000"/>
              </a:spcAft>
              <a:buFont typeface="Wingdings" pitchFamily="2" charset="2"/>
              <a:buChar char="§"/>
            </a:pPr>
            <a:r>
              <a:rPr lang="en-US" sz="3600" dirty="0">
                <a:solidFill>
                  <a:srgbClr val="00B050"/>
                </a:solidFill>
                <a:ea typeface="Calibri"/>
                <a:cs typeface="Arial"/>
              </a:rPr>
              <a:t>Cytomegalovirus (</a:t>
            </a:r>
            <a:r>
              <a:rPr lang="en-US" sz="3600" dirty="0" smtClean="0">
                <a:solidFill>
                  <a:srgbClr val="00B050"/>
                </a:solidFill>
                <a:ea typeface="Calibri"/>
                <a:cs typeface="Arial"/>
              </a:rPr>
              <a:t>CMV)</a:t>
            </a:r>
            <a:endParaRPr lang="en-US" sz="3600" dirty="0">
              <a:solidFill>
                <a:srgbClr val="00B050"/>
              </a:solidFill>
              <a:ea typeface="Calibri"/>
              <a:cs typeface="Arial"/>
            </a:endParaRPr>
          </a:p>
          <a:p>
            <a:pPr algn="just" rtl="0">
              <a:lnSpc>
                <a:spcPct val="115000"/>
              </a:lnSpc>
              <a:spcAft>
                <a:spcPts val="1000"/>
              </a:spcAft>
              <a:buFont typeface="Wingdings" pitchFamily="2" charset="2"/>
              <a:buChar char="§"/>
            </a:pPr>
            <a:r>
              <a:rPr lang="en-US" dirty="0">
                <a:ea typeface="Calibri"/>
                <a:cs typeface="Arial"/>
              </a:rPr>
              <a:t>CMV are ubiquitous herpes viruses that are common causes of human disease the name for classic cytomegalic inclusion disease derived from</a:t>
            </a:r>
            <a:endParaRPr lang="en-US" sz="1800" dirty="0">
              <a:ea typeface="Calibri"/>
              <a:cs typeface="Arial"/>
            </a:endParaRPr>
          </a:p>
          <a:p>
            <a:pPr algn="just" rtl="0">
              <a:lnSpc>
                <a:spcPct val="115000"/>
              </a:lnSpc>
              <a:spcAft>
                <a:spcPts val="1000"/>
              </a:spcAft>
              <a:buFont typeface="Wingdings" pitchFamily="2" charset="2"/>
              <a:buChar char="§"/>
            </a:pPr>
            <a:r>
              <a:rPr lang="en-US" dirty="0">
                <a:ea typeface="Calibri"/>
                <a:cs typeface="Arial"/>
              </a:rPr>
              <a:t>the propensity for massive enlargement of cytomegalovirus infected cells</a:t>
            </a:r>
            <a:r>
              <a:rPr lang="ar-IQ" dirty="0">
                <a:ea typeface="Calibri"/>
                <a:cs typeface="Arial"/>
              </a:rPr>
              <a:t>.</a:t>
            </a:r>
            <a:endParaRPr lang="en-US" sz="1800" dirty="0">
              <a:ea typeface="Calibri"/>
              <a:cs typeface="Arial"/>
            </a:endParaRPr>
          </a:p>
          <a:p>
            <a:pPr algn="just" rtl="0">
              <a:lnSpc>
                <a:spcPct val="115000"/>
              </a:lnSpc>
              <a:spcAft>
                <a:spcPts val="1000"/>
              </a:spcAft>
              <a:buFont typeface="Wingdings" pitchFamily="2" charset="2"/>
              <a:buChar char="§"/>
            </a:pPr>
            <a:r>
              <a:rPr lang="en-US" dirty="0">
                <a:ea typeface="Calibri"/>
                <a:cs typeface="Arial"/>
              </a:rPr>
              <a:t>Cytomegalic inclusion disease is a generalized infection of infants caused by intrauterine or early postnatal infection with CMV. CMV poses an important public health problem because of its high frequency of congenital infections which may lead to severe congenital anomalies</a:t>
            </a:r>
            <a:r>
              <a:rPr lang="ar-IQ" dirty="0">
                <a:ea typeface="Calibri"/>
                <a:cs typeface="Arial"/>
              </a:rPr>
              <a:t>.</a:t>
            </a:r>
            <a:endParaRPr lang="en-US" sz="1800" dirty="0">
              <a:ea typeface="Calibri"/>
              <a:cs typeface="Arial"/>
            </a:endParaRPr>
          </a:p>
          <a:p>
            <a:pPr>
              <a:buFont typeface="Wingdings" pitchFamily="2" charset="2"/>
              <a:buChar char="§"/>
            </a:pPr>
            <a:endParaRPr lang="ar-IQ" dirty="0"/>
          </a:p>
        </p:txBody>
      </p:sp>
    </p:spTree>
    <p:extLst>
      <p:ext uri="{BB962C8B-B14F-4D97-AF65-F5344CB8AC3E}">
        <p14:creationId xmlns:p14="http://schemas.microsoft.com/office/powerpoint/2010/main" val="2266823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60</TotalTime>
  <Words>760</Words>
  <Application>Microsoft Office PowerPoint</Application>
  <PresentationFormat>عرض على الشاشة (3:4)‏</PresentationFormat>
  <Paragraphs>41</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NewsPrint</vt:lpstr>
      <vt:lpstr>عرض تقديمي في PowerPoint</vt:lpstr>
      <vt:lpstr>ENTERIC VIRUSES &amp; RHINOVIRUSES</vt:lpstr>
      <vt:lpstr>عرض تقديمي في PowerPoint</vt:lpstr>
      <vt:lpstr>عرض تقديمي في PowerPoint</vt:lpstr>
      <vt:lpstr>Lecture 9</vt:lpstr>
      <vt:lpstr>عرض تقديمي في PowerPoint</vt:lpstr>
      <vt:lpstr>عرض تقديمي في PowerPoint</vt:lpstr>
      <vt:lpstr>عرض تقديمي في PowerPoint</vt:lpstr>
      <vt:lpstr>عرض تقديمي في PowerPoint</vt:lpstr>
      <vt:lpstr>Virion of CMV</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Alrawasi</dc:creator>
  <cp:lastModifiedBy>DR.Ahmed Saker 2O11</cp:lastModifiedBy>
  <cp:revision>11</cp:revision>
  <dcterms:created xsi:type="dcterms:W3CDTF">2019-09-21T21:22:17Z</dcterms:created>
  <dcterms:modified xsi:type="dcterms:W3CDTF">2019-09-25T19:58:31Z</dcterms:modified>
</cp:coreProperties>
</file>